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9"/>
  </p:notesMasterIdLst>
  <p:sldIdLst>
    <p:sldId id="256" r:id="rId2"/>
    <p:sldId id="299" r:id="rId3"/>
    <p:sldId id="259" r:id="rId4"/>
    <p:sldId id="279" r:id="rId5"/>
    <p:sldId id="306" r:id="rId6"/>
    <p:sldId id="305" r:id="rId7"/>
    <p:sldId id="308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51B"/>
    <a:srgbClr val="182A2E"/>
    <a:srgbClr val="808080"/>
    <a:srgbClr val="3E6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20779-AFD8-8ADF-D01B-8C3959C99AB3}" v="5" dt="2023-01-24T20:21:09.127"/>
    <p1510:client id="{1FA943C5-1871-DCEC-0C6A-978EB16494EA}" v="915" dt="2023-01-25T14:07:28.693"/>
    <p1510:client id="{275BB0C2-1AF1-F0CA-28D3-7D0615434AC8}" v="662" dt="2023-01-25T15:15:08.562"/>
    <p1510:client id="{3D56AC70-9F96-7A46-8C59-3BC024BC7BE3}" v="786" dt="2023-01-25T15:25:13.191"/>
    <p1510:client id="{6341BE71-0ED6-8A42-8FF8-5DBB9DF16292}" v="9" dt="2023-01-24T20:19:29.042"/>
    <p1510:client id="{81C9C635-1DAC-A62C-F451-146D536BD4F7}" v="646" dt="2023-01-24T21:59:52.630"/>
    <p1510:client id="{9FF9FFCC-1F3F-F778-2EFA-DDFF391FE830}" v="17" dt="2023-01-24T20:29:44.269"/>
    <p1510:client id="{D0C74C7B-BEFD-CECF-6C48-652A95ED7628}" v="169" dt="2023-01-24T20:13:23.349"/>
    <p1510:client id="{FE08F956-461B-477A-9863-561EABEDF0DC}" v="972" dt="2023-01-25T15:26:14.556"/>
  </p1510:revLst>
</p1510:revInfo>
</file>

<file path=ppt/tableStyles.xml><?xml version="1.0" encoding="utf-8"?>
<a:tblStyleLst xmlns:a="http://schemas.openxmlformats.org/drawingml/2006/main" def="{175044C1-5F03-4567-8FA8-941A1D1D2C49}">
  <a:tblStyle styleId="{175044C1-5F03-4567-8FA8-941A1D1D2C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4956A2-721A-4A19-88E0-6321C2D748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17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27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89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7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82A2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82A2E"/>
              </a:solidFill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64100" y="2925350"/>
            <a:ext cx="68157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∎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□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▪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3">
            <a:alphaModFix/>
          </a:blip>
          <a:srcRect t="7791" b="779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184939" y="262392"/>
            <a:ext cx="6488070" cy="3896139"/>
          </a:xfrm>
          <a:prstGeom prst="rect">
            <a:avLst/>
          </a:prstGeom>
          <a:solidFill>
            <a:srgbClr val="12151B">
              <a:alpha val="600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Omnidirectional Wheelchair 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&amp;  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Learning Simulator (OWLS)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8BD40-7649-C9A6-4832-614DE6C519B1}"/>
              </a:ext>
            </a:extLst>
          </p:cNvPr>
          <p:cNvSpPr txBox="1"/>
          <p:nvPr/>
        </p:nvSpPr>
        <p:spPr>
          <a:xfrm>
            <a:off x="1011891" y="3821747"/>
            <a:ext cx="6834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strike="noStrike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(EE) Garrett Bradshaw, (EE) Slade Hicks, (EE) Brandon Waldrup, and (CPE) Kyler Smith</a:t>
            </a:r>
            <a:endParaRPr lang="en-US" sz="1000">
              <a:latin typeface="Montserrat" panose="00000500000000000000" pitchFamily="2" charset="0"/>
            </a:endParaRPr>
          </a:p>
        </p:txBody>
      </p:sp>
      <p:sp>
        <p:nvSpPr>
          <p:cNvPr id="2" name="Google Shape;94;p15">
            <a:extLst>
              <a:ext uri="{FF2B5EF4-FFF2-40B4-BE49-F238E27FC236}">
                <a16:creationId xmlns:a16="http://schemas.microsoft.com/office/drawing/2014/main" id="{00D4F240-60DE-0F4D-01B5-2EB93A0E5791}"/>
              </a:ext>
            </a:extLst>
          </p:cNvPr>
          <p:cNvSpPr txBox="1">
            <a:spLocks/>
          </p:cNvSpPr>
          <p:nvPr/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000" b="1">
                <a:solidFill>
                  <a:schemeClr val="bg1"/>
                </a:solidFill>
                <a:latin typeface="Montserrat" panose="00000500000000000000" pitchFamily="2" charset="0"/>
              </a:rPr>
              <a:t>[</a:t>
            </a:r>
            <a:fld id="{00000000-1234-1234-1234-123412341234}" type="slidenum">
              <a:rPr lang="en" sz="1000" b="1" smtClean="0">
                <a:solidFill>
                  <a:schemeClr val="bg1"/>
                </a:solidFill>
                <a:latin typeface="Montserrat" panose="00000500000000000000" pitchFamily="2" charset="0"/>
              </a:rPr>
              <a:pPr algn="r"/>
              <a:t>1</a:t>
            </a:fld>
            <a:r>
              <a:rPr lang="en" sz="1000" b="1">
                <a:solidFill>
                  <a:schemeClr val="bg1"/>
                </a:solidFill>
                <a:latin typeface="Montserrat" panose="00000500000000000000" pitchFamily="2" charset="0"/>
              </a:rPr>
              <a:t>]</a:t>
            </a:r>
            <a:endParaRPr sz="10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82D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26D60AF-A860-0C1B-1F0C-D4237AE25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7427" y="954"/>
            <a:ext cx="10029823" cy="5284468"/>
          </a:xfrm>
          <a:prstGeom prst="rect">
            <a:avLst/>
          </a:prstGeom>
        </p:spPr>
      </p:pic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-617427" y="0"/>
            <a:ext cx="6212577" cy="5284468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">
                <a:solidFill>
                  <a:schemeClr val="bg1"/>
                </a:solidFill>
              </a:rPr>
              <a:t>     Problem</a:t>
            </a:r>
            <a:br>
              <a:rPr lang="en"/>
            </a:br>
            <a:br>
              <a:rPr lang="en"/>
            </a:br>
            <a:endParaRPr lang="en">
              <a:solidFill>
                <a:schemeClr val="bg1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1507596" y="1155175"/>
            <a:ext cx="141325" cy="349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182A2E"/>
              </a:solidFill>
              <a:latin typeface="Montserrat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D8BB50-AB4A-9085-2516-31B0B89735D5}"/>
              </a:ext>
            </a:extLst>
          </p:cNvPr>
          <p:cNvSpPr txBox="1"/>
          <p:nvPr/>
        </p:nvSpPr>
        <p:spPr>
          <a:xfrm>
            <a:off x="7002" y="1856169"/>
            <a:ext cx="5293051" cy="14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85750" indent="-285750" algn="ctr">
              <a:spcBef>
                <a:spcPts val="600"/>
              </a:spcBef>
              <a:buClr>
                <a:schemeClr val="bg1"/>
              </a:buClr>
              <a:buSzPts val="1400"/>
              <a:buFont typeface="Didact Gothic"/>
              <a:buChar char="∎"/>
              <a:defRPr>
                <a:solidFill>
                  <a:schemeClr val="bg1"/>
                </a:solidFill>
                <a:latin typeface="Didact Gothic"/>
                <a:ea typeface="Didact Gothic"/>
                <a:cs typeface="Didact Gothic"/>
              </a:defRPr>
            </a:lvl1pPr>
            <a:lvl2pPr marL="914400" indent="-317500">
              <a:buClr>
                <a:schemeClr val="dk1"/>
              </a:buClr>
              <a:buSzPts val="1400"/>
              <a:buFont typeface="Didact Gothic"/>
              <a:buChar char="□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2pPr>
            <a:lvl3pPr marL="1371600" indent="-317500">
              <a:buClr>
                <a:schemeClr val="dk1"/>
              </a:buClr>
              <a:buSzPts val="1400"/>
              <a:buFont typeface="Didact Gothic"/>
              <a:buChar char="▪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3pPr>
            <a:lvl4pPr marL="1828800" indent="-317500"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4pPr>
            <a:lvl5pPr marL="2286000" indent="-317500"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5pPr>
            <a:lvl6pPr marL="2743200" indent="-317500"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6pPr>
            <a:lvl7pPr marL="3200400" indent="-317500"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7pPr>
            <a:lvl8pPr marL="3657600" indent="-317500"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8pPr>
            <a:lvl9pPr marL="4114800" indent="-317500">
              <a:buClr>
                <a:schemeClr val="dk1"/>
              </a:buClr>
              <a:buSzPts val="1400"/>
              <a:buFont typeface="Didact Gothic"/>
              <a:buChar char="▫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</a:defRPr>
            </a:lvl9pPr>
          </a:lstStyle>
          <a:p>
            <a:pPr algn="l"/>
            <a:r>
              <a:rPr lang="en">
                <a:latin typeface="Montserrat" panose="00000500000000000000" pitchFamily="2" charset="0"/>
              </a:rPr>
              <a:t>1 in 10 people world-wide</a:t>
            </a:r>
            <a:r>
              <a:rPr lang="en-US">
                <a:latin typeface="Montserrat" panose="00000500000000000000" pitchFamily="2" charset="0"/>
              </a:rPr>
              <a:t> </a:t>
            </a:r>
            <a:r>
              <a:rPr lang="en">
                <a:latin typeface="Montserrat" panose="00000500000000000000" pitchFamily="2" charset="0"/>
              </a:rPr>
              <a:t>are significantly disabled [2]</a:t>
            </a:r>
            <a:endParaRPr lang="en-US">
              <a:latin typeface="Montserrat" panose="00000500000000000000" pitchFamily="2" charset="0"/>
            </a:endParaRPr>
          </a:p>
          <a:p>
            <a:pPr algn="l"/>
            <a:r>
              <a:rPr lang="en">
                <a:latin typeface="Montserrat" panose="00000500000000000000" pitchFamily="2" charset="0"/>
              </a:rPr>
              <a:t>1 in 10 PWD's  use wheelchairs [2]</a:t>
            </a:r>
          </a:p>
          <a:p>
            <a:pPr algn="l"/>
            <a:r>
              <a:rPr lang="en">
                <a:latin typeface="Montserrat" panose="00000500000000000000" pitchFamily="2" charset="0"/>
              </a:rPr>
              <a:t>Wheelchairs don't provide the same</a:t>
            </a:r>
            <a:br>
              <a:rPr lang="en">
                <a:latin typeface="Montserrat" panose="00000500000000000000" pitchFamily="2" charset="0"/>
              </a:rPr>
            </a:br>
            <a:r>
              <a:rPr lang="en">
                <a:latin typeface="Montserrat" panose="00000500000000000000" pitchFamily="2" charset="0"/>
              </a:rPr>
              <a:t>benefit to people with mental disability</a:t>
            </a:r>
          </a:p>
        </p:txBody>
      </p:sp>
    </p:spTree>
    <p:extLst>
      <p:ext uri="{BB962C8B-B14F-4D97-AF65-F5344CB8AC3E}">
        <p14:creationId xmlns:p14="http://schemas.microsoft.com/office/powerpoint/2010/main" val="105668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82D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2DDBF7-F632-457B-645C-C7364F53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611" cy="5345552"/>
          </a:xfrm>
          <a:prstGeom prst="rect">
            <a:avLst/>
          </a:prstGeom>
        </p:spPr>
      </p:pic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83568" y="176593"/>
            <a:ext cx="2865060" cy="786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bg1"/>
                </a:solidFill>
              </a:rPr>
              <a:t>Solution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1507596" y="1155175"/>
            <a:ext cx="141325" cy="349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182A2E"/>
              </a:solidFill>
              <a:latin typeface="Montserrat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4" name="Google Shape;120;p18">
            <a:extLst>
              <a:ext uri="{FF2B5EF4-FFF2-40B4-BE49-F238E27FC236}">
                <a16:creationId xmlns:a16="http://schemas.microsoft.com/office/drawing/2014/main" id="{2FD24B37-9683-595A-DED7-21B44A4014A5}"/>
              </a:ext>
            </a:extLst>
          </p:cNvPr>
          <p:cNvSpPr txBox="1">
            <a:spLocks/>
          </p:cNvSpPr>
          <p:nvPr/>
        </p:nvSpPr>
        <p:spPr>
          <a:xfrm>
            <a:off x="83913" y="1236564"/>
            <a:ext cx="3343887" cy="1331086"/>
          </a:xfrm>
          <a:prstGeom prst="rect">
            <a:avLst/>
          </a:prstGeom>
          <a:solidFill>
            <a:schemeClr val="tx2">
              <a:lumMod val="10000"/>
              <a:alpha val="46667"/>
            </a:schemeClr>
          </a:solidFill>
          <a:ln>
            <a:solidFill>
              <a:srgbClr val="182A2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∎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□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▪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ctr">
              <a:buClr>
                <a:schemeClr val="bg1"/>
              </a:buClr>
            </a:pPr>
            <a:r>
              <a:rPr lang="en">
                <a:solidFill>
                  <a:schemeClr val="bg1"/>
                </a:solidFill>
              </a:rPr>
              <a:t>Safe environment through VR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ctr">
              <a:buClr>
                <a:srgbClr val="FFFFFF"/>
              </a:buClr>
            </a:pPr>
            <a:r>
              <a:rPr lang="en">
                <a:solidFill>
                  <a:schemeClr val="bg1"/>
                </a:solidFill>
              </a:rPr>
              <a:t>Training on wheelchair operation and situational awareness</a:t>
            </a:r>
          </a:p>
          <a:p>
            <a:pPr marL="285750" indent="-285750" algn="ctr">
              <a:buClr>
                <a:srgbClr val="FFFFFF"/>
              </a:buClr>
            </a:pPr>
            <a:r>
              <a:rPr lang="en">
                <a:solidFill>
                  <a:schemeClr val="bg1"/>
                </a:solidFill>
              </a:rPr>
              <a:t>Omnidirectional wheels</a:t>
            </a:r>
          </a:p>
        </p:txBody>
      </p:sp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2BEA9EEB-983E-C614-1A9F-6A303CF1A045}"/>
              </a:ext>
            </a:extLst>
          </p:cNvPr>
          <p:cNvSpPr txBox="1">
            <a:spLocks/>
          </p:cNvSpPr>
          <p:nvPr/>
        </p:nvSpPr>
        <p:spPr>
          <a:xfrm>
            <a:off x="-624242" y="786285"/>
            <a:ext cx="3973349" cy="143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person, outdoor&#10;&#10;Description automatically generated">
            <a:extLst>
              <a:ext uri="{FF2B5EF4-FFF2-40B4-BE49-F238E27FC236}">
                <a16:creationId xmlns:a16="http://schemas.microsoft.com/office/drawing/2014/main" id="{720679F6-50B3-46C1-B4DB-5C253FF6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0821"/>
          <a:stretch/>
        </p:blipFill>
        <p:spPr>
          <a:xfrm>
            <a:off x="-1032445" y="0"/>
            <a:ext cx="6939642" cy="5153909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B22BB40-4A5D-3E81-6807-A2CB80E3B1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309" y="10458"/>
            <a:ext cx="4841897" cy="5143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8A511-17F3-CD52-3754-031708CC70E8}"/>
              </a:ext>
            </a:extLst>
          </p:cNvPr>
          <p:cNvSpPr txBox="1"/>
          <p:nvPr/>
        </p:nvSpPr>
        <p:spPr>
          <a:xfrm>
            <a:off x="1760309" y="55798"/>
            <a:ext cx="6349999" cy="923330"/>
          </a:xfrm>
          <a:prstGeom prst="rect">
            <a:avLst/>
          </a:prstGeom>
          <a:solidFill>
            <a:srgbClr val="12151B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" sz="5400" b="1">
                <a:solidFill>
                  <a:schemeClr val="bg1"/>
                </a:solidFill>
                <a:latin typeface="Montserrat" pitchFamily="2" charset="77"/>
              </a:rPr>
              <a:t>Our Competition</a:t>
            </a:r>
            <a:endParaRPr lang="en-US" sz="24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F81E-18A7-D69F-73DB-A60DBFFC6D1A}"/>
              </a:ext>
            </a:extLst>
          </p:cNvPr>
          <p:cNvSpPr txBox="1"/>
          <p:nvPr/>
        </p:nvSpPr>
        <p:spPr>
          <a:xfrm>
            <a:off x="71088" y="4677937"/>
            <a:ext cx="4990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[5]</a:t>
            </a:r>
            <a:r>
              <a:rPr lang="en-US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45F40-3BE9-28E4-558A-F3407A8B05E2}"/>
              </a:ext>
            </a:extLst>
          </p:cNvPr>
          <p:cNvSpPr txBox="1"/>
          <p:nvPr/>
        </p:nvSpPr>
        <p:spPr>
          <a:xfrm>
            <a:off x="8622681" y="4733692"/>
            <a:ext cx="4502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[6]</a:t>
            </a:r>
            <a:r>
              <a:rPr lang="en-US"/>
              <a:t>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BC412-8D84-FF54-2C22-A75399C3EABE}"/>
              </a:ext>
            </a:extLst>
          </p:cNvPr>
          <p:cNvSpPr txBox="1"/>
          <p:nvPr/>
        </p:nvSpPr>
        <p:spPr>
          <a:xfrm>
            <a:off x="2120801" y="4063007"/>
            <a:ext cx="611398" cy="369332"/>
          </a:xfrm>
          <a:prstGeom prst="rect">
            <a:avLst/>
          </a:prstGeom>
          <a:solidFill>
            <a:srgbClr val="12151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Didact Gothic"/>
              </a:rPr>
              <a:t>Luci</a:t>
            </a: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24666-1FAA-005F-96E0-76CDFC1D8EFC}"/>
              </a:ext>
            </a:extLst>
          </p:cNvPr>
          <p:cNvSpPr txBox="1"/>
          <p:nvPr/>
        </p:nvSpPr>
        <p:spPr>
          <a:xfrm>
            <a:off x="6603502" y="4063007"/>
            <a:ext cx="2310815" cy="369332"/>
          </a:xfrm>
          <a:prstGeom prst="rect">
            <a:avLst/>
          </a:prstGeom>
          <a:solidFill>
            <a:srgbClr val="12151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  <a:latin typeface="Didact Gothic"/>
              </a:rPr>
              <a:t>JCI Medical Solutions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74D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313BDFD-BE21-801D-9F16-E3E10BC1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249"/>
            <a:ext cx="9143999" cy="60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Google Shape;172;p22"/>
          <p:cNvSpPr txBox="1">
            <a:spLocks noGrp="1"/>
          </p:cNvSpPr>
          <p:nvPr>
            <p:ph type="title" idx="4294967295"/>
          </p:nvPr>
        </p:nvSpPr>
        <p:spPr>
          <a:xfrm>
            <a:off x="138256" y="199348"/>
            <a:ext cx="2541444" cy="727752"/>
          </a:xfrm>
          <a:prstGeom prst="rect">
            <a:avLst/>
          </a:prstGeom>
          <a:solidFill>
            <a:schemeClr val="tx2">
              <a:lumMod val="10000"/>
              <a:alpha val="6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bg1"/>
                </a:solidFill>
              </a:rPr>
              <a:t>Audience</a:t>
            </a:r>
            <a:endParaRPr lang="en-US" sz="8000">
              <a:solidFill>
                <a:schemeClr val="bg1"/>
              </a:solidFill>
            </a:endParaRPr>
          </a:p>
        </p:txBody>
      </p:sp>
      <p:sp>
        <p:nvSpPr>
          <p:cNvPr id="173" name="Google Shape;173;p22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1E1C0-C5A3-49A5-9E41-DA4C194C8B98}"/>
              </a:ext>
            </a:extLst>
          </p:cNvPr>
          <p:cNvSpPr txBox="1"/>
          <p:nvPr/>
        </p:nvSpPr>
        <p:spPr>
          <a:xfrm>
            <a:off x="4901711" y="2414221"/>
            <a:ext cx="3505690" cy="738664"/>
          </a:xfrm>
          <a:prstGeom prst="rect">
            <a:avLst/>
          </a:prstGeom>
          <a:solidFill>
            <a:srgbClr val="12151B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bg1"/>
              </a:buClr>
              <a:buChar char="•"/>
            </a:pPr>
            <a:r>
              <a:rPr lang="en-US">
                <a:solidFill>
                  <a:schemeClr val="bg1"/>
                </a:solidFill>
              </a:rPr>
              <a:t>Healthcare Facilities</a:t>
            </a:r>
          </a:p>
          <a:p>
            <a:pPr marL="285750" indent="-285750">
              <a:buClr>
                <a:schemeClr val="bg1"/>
              </a:buClr>
              <a:buChar char="•"/>
            </a:pPr>
            <a:r>
              <a:rPr lang="en-US">
                <a:solidFill>
                  <a:schemeClr val="bg1"/>
                </a:solidFill>
              </a:rPr>
              <a:t>Caretakers of people with Disabilities</a:t>
            </a:r>
          </a:p>
          <a:p>
            <a:pPr marL="285750" indent="-285750">
              <a:buClr>
                <a:schemeClr val="bg1"/>
              </a:buClr>
              <a:buChar char="•"/>
            </a:pPr>
            <a:r>
              <a:rPr lang="en-US">
                <a:solidFill>
                  <a:schemeClr val="bg1"/>
                </a:solidFill>
              </a:rPr>
              <a:t>Insurance companies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DCE7B-1984-95B6-5344-AF016EAD1BB0}"/>
              </a:ext>
            </a:extLst>
          </p:cNvPr>
          <p:cNvSpPr txBox="1"/>
          <p:nvPr/>
        </p:nvSpPr>
        <p:spPr>
          <a:xfrm>
            <a:off x="4431724" y="4794484"/>
            <a:ext cx="463561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87695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6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28" name="Picture 4" descr="Medical conference – International Institute of Sleep">
            <a:extLst>
              <a:ext uri="{FF2B5EF4-FFF2-40B4-BE49-F238E27FC236}">
                <a16:creationId xmlns:a16="http://schemas.microsoft.com/office/drawing/2014/main" id="{4462A3B5-A119-7C5D-B346-B37137B4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189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0" y="-7651"/>
            <a:ext cx="4433323" cy="1060728"/>
          </a:xfrm>
          <a:prstGeom prst="rect">
            <a:avLst/>
          </a:prstGeom>
          <a:solidFill>
            <a:srgbClr val="182A2E">
              <a:alpha val="6000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</a:rPr>
              <a:t>Marketing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0B1DC-096A-C6BC-FAEB-B378864108D6}"/>
              </a:ext>
            </a:extLst>
          </p:cNvPr>
          <p:cNvSpPr txBox="1"/>
          <p:nvPr/>
        </p:nvSpPr>
        <p:spPr>
          <a:xfrm>
            <a:off x="4572000" y="1677725"/>
            <a:ext cx="4302735" cy="1384995"/>
          </a:xfrm>
          <a:prstGeom prst="rect">
            <a:avLst/>
          </a:prstGeom>
          <a:solidFill>
            <a:srgbClr val="12151B">
              <a:alpha val="6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/>
                </a:solidFill>
              </a:rPr>
              <a:t>Social Media</a:t>
            </a:r>
            <a:endParaRPr lang="en-US" sz="280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/>
                </a:solidFill>
              </a:rPr>
              <a:t>Healthcare Conventions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>
                <a:solidFill>
                  <a:schemeClr val="bg1"/>
                </a:solidFill>
              </a:rPr>
              <a:t>Targeted Web 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039D5-03ED-9190-791B-96E26CFFEC4A}"/>
              </a:ext>
            </a:extLst>
          </p:cNvPr>
          <p:cNvSpPr txBox="1"/>
          <p:nvPr/>
        </p:nvSpPr>
        <p:spPr>
          <a:xfrm>
            <a:off x="4431724" y="4794484"/>
            <a:ext cx="463561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306272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0" y="-7651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Sources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3" name="Google Shape;363;p35"/>
          <p:cNvSpPr txBox="1">
            <a:spLocks noGrp="1"/>
          </p:cNvSpPr>
          <p:nvPr>
            <p:ph type="body" idx="1"/>
          </p:nvPr>
        </p:nvSpPr>
        <p:spPr>
          <a:xfrm>
            <a:off x="503699" y="922983"/>
            <a:ext cx="7387233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200">
                <a:solidFill>
                  <a:schemeClr val="bg1"/>
                </a:solidFill>
              </a:rPr>
              <a:t>[1] E. Mason, "Virtual Reality Therapy May Help Improve Your Own Self Image." </a:t>
            </a:r>
            <a:r>
              <a:rPr lang="en-US" sz="1200" err="1">
                <a:solidFill>
                  <a:schemeClr val="bg1"/>
                </a:solidFill>
              </a:rPr>
              <a:t>Verywellhealth.com</a:t>
            </a:r>
            <a:r>
              <a:rPr lang="en-US" sz="1200">
                <a:solidFill>
                  <a:schemeClr val="bg1"/>
                </a:solidFill>
              </a:rPr>
              <a:t>. </a:t>
            </a:r>
            <a:r>
              <a:rPr lang="en-US" sz="1200">
                <a:solidFill>
                  <a:schemeClr val="lt1"/>
                </a:solidFill>
              </a:rPr>
              <a:t>https://</a:t>
            </a:r>
            <a:r>
              <a:rPr lang="en-US" sz="1200" err="1">
                <a:solidFill>
                  <a:schemeClr val="lt1"/>
                </a:solidFill>
              </a:rPr>
              <a:t>www.verywellhealth.com</a:t>
            </a:r>
            <a:r>
              <a:rPr lang="en-US" sz="1200">
                <a:solidFill>
                  <a:schemeClr val="lt1"/>
                </a:solidFill>
              </a:rPr>
              <a:t>/virtual-reality-body-dysmorphia-treatment-5096868</a:t>
            </a:r>
          </a:p>
          <a:p>
            <a:pPr marL="285750" indent="-285750">
              <a:buClr>
                <a:srgbClr val="FFFFFF"/>
              </a:buClr>
            </a:pPr>
            <a:r>
              <a:rPr lang="en-US" sz="1200">
                <a:solidFill>
                  <a:schemeClr val="bg1"/>
                </a:solidFill>
              </a:rPr>
              <a:t>[2] World Health Organization, "Fact sheet on wheelchairs," </a:t>
            </a:r>
            <a:r>
              <a:rPr lang="en-US" sz="1200" err="1">
                <a:solidFill>
                  <a:schemeClr val="bg1"/>
                </a:solidFill>
              </a:rPr>
              <a:t>apps.who.int</a:t>
            </a:r>
            <a:r>
              <a:rPr lang="en-US" sz="1200">
                <a:solidFill>
                  <a:schemeClr val="bg1"/>
                </a:solidFill>
              </a:rPr>
              <a:t>. https://</a:t>
            </a:r>
            <a:r>
              <a:rPr lang="en-US" sz="1200" err="1">
                <a:solidFill>
                  <a:schemeClr val="bg1"/>
                </a:solidFill>
              </a:rPr>
              <a:t>apps.who.int</a:t>
            </a:r>
            <a:r>
              <a:rPr lang="en-US" sz="1200">
                <a:solidFill>
                  <a:schemeClr val="bg1"/>
                </a:solidFill>
              </a:rPr>
              <a:t>/iris/handle/10665/205041</a:t>
            </a:r>
          </a:p>
          <a:p>
            <a:pPr marL="285750" indent="-285750">
              <a:buClr>
                <a:schemeClr val="bg1"/>
              </a:buClr>
            </a:pPr>
            <a:r>
              <a:rPr lang="en-US" sz="1200">
                <a:solidFill>
                  <a:schemeClr val="bg1"/>
                </a:solidFill>
              </a:rPr>
              <a:t>[3] United Spinal Association, "NYC Sidewalks Finally Complying With ADA," </a:t>
            </a:r>
            <a:r>
              <a:rPr lang="en-US" sz="1200" err="1">
                <a:solidFill>
                  <a:schemeClr val="bg1"/>
                </a:solidFill>
              </a:rPr>
              <a:t>unitedspinal.org</a:t>
            </a:r>
            <a:r>
              <a:rPr lang="en-US" sz="1200">
                <a:solidFill>
                  <a:schemeClr val="bg1"/>
                </a:solidFill>
              </a:rPr>
              <a:t>. https://</a:t>
            </a:r>
            <a:r>
              <a:rPr lang="en-US" sz="1200" err="1">
                <a:solidFill>
                  <a:schemeClr val="bg1"/>
                </a:solidFill>
              </a:rPr>
              <a:t>unitedspinal.org</a:t>
            </a:r>
            <a:r>
              <a:rPr lang="en-US" sz="1200">
                <a:solidFill>
                  <a:schemeClr val="bg1"/>
                </a:solidFill>
              </a:rPr>
              <a:t>/</a:t>
            </a:r>
            <a:r>
              <a:rPr lang="en-US" sz="1200" err="1">
                <a:solidFill>
                  <a:schemeClr val="bg1"/>
                </a:solidFill>
              </a:rPr>
              <a:t>nyc</a:t>
            </a:r>
            <a:r>
              <a:rPr lang="en-US" sz="1200">
                <a:solidFill>
                  <a:schemeClr val="bg1"/>
                </a:solidFill>
              </a:rPr>
              <a:t>-sidewalks-finally-complying-with-</a:t>
            </a:r>
            <a:r>
              <a:rPr lang="en-US" sz="1200" err="1">
                <a:solidFill>
                  <a:schemeClr val="bg1"/>
                </a:solidFill>
              </a:rPr>
              <a:t>ada</a:t>
            </a:r>
            <a:r>
              <a:rPr lang="en-US" sz="1200">
                <a:solidFill>
                  <a:schemeClr val="bg1"/>
                </a:solidFill>
              </a:rPr>
              <a:t>/</a:t>
            </a:r>
          </a:p>
          <a:p>
            <a:pPr marL="285750" indent="-285750">
              <a:buClr>
                <a:schemeClr val="bg1"/>
              </a:buClr>
            </a:pPr>
            <a:r>
              <a:rPr lang="en-US" sz="1200">
                <a:solidFill>
                  <a:schemeClr val="bg1"/>
                </a:solidFill>
              </a:rPr>
              <a:t>[4] S. Fisher, "How can Virtual Reality technology help persons with disabilities?." </a:t>
            </a:r>
            <a:r>
              <a:rPr lang="en-US" sz="1200" err="1">
                <a:solidFill>
                  <a:schemeClr val="bg1"/>
                </a:solidFill>
              </a:rPr>
              <a:t>Disabilityinsider.com</a:t>
            </a:r>
            <a:r>
              <a:rPr lang="en-US" sz="1200">
                <a:solidFill>
                  <a:schemeClr val="bg1"/>
                </a:solidFill>
              </a:rPr>
              <a:t>. https://</a:t>
            </a:r>
            <a:r>
              <a:rPr lang="en-US" sz="1200" err="1">
                <a:solidFill>
                  <a:schemeClr val="bg1"/>
                </a:solidFill>
              </a:rPr>
              <a:t>disabilityinsider.com</a:t>
            </a:r>
            <a:r>
              <a:rPr lang="en-US" sz="1200">
                <a:solidFill>
                  <a:schemeClr val="bg1"/>
                </a:solidFill>
              </a:rPr>
              <a:t>/story/how-can-virtual-reality-technology-help-persons-with-disabilities/</a:t>
            </a:r>
          </a:p>
          <a:p>
            <a:pPr marL="285750" indent="-285750">
              <a:buClr>
                <a:srgbClr val="FFFFFF"/>
              </a:buClr>
            </a:pPr>
            <a:r>
              <a:rPr lang="en-US" sz="1200">
                <a:solidFill>
                  <a:schemeClr val="bg1"/>
                </a:solidFill>
              </a:rPr>
              <a:t>[5] Luci, "Wheelchair smarter," </a:t>
            </a:r>
            <a:r>
              <a:rPr lang="en-US" sz="1200" err="1">
                <a:solidFill>
                  <a:schemeClr val="bg1"/>
                </a:solidFill>
              </a:rPr>
              <a:t>luci.com</a:t>
            </a:r>
            <a:r>
              <a:rPr lang="en-US" sz="1200">
                <a:solidFill>
                  <a:schemeClr val="bg1"/>
                </a:solidFill>
              </a:rPr>
              <a:t>. https://</a:t>
            </a:r>
            <a:r>
              <a:rPr lang="en-US" sz="1200" err="1">
                <a:solidFill>
                  <a:schemeClr val="bg1"/>
                </a:solidFill>
              </a:rPr>
              <a:t>luci.com</a:t>
            </a:r>
            <a:r>
              <a:rPr lang="en-US" sz="1200">
                <a:solidFill>
                  <a:schemeClr val="bg1"/>
                </a:solidFill>
              </a:rPr>
              <a:t>/</a:t>
            </a:r>
          </a:p>
          <a:p>
            <a:pPr marL="285750" indent="-285750">
              <a:buClr>
                <a:srgbClr val="FFFFFF"/>
              </a:buClr>
            </a:pPr>
            <a:r>
              <a:rPr lang="en-US" sz="1200">
                <a:solidFill>
                  <a:schemeClr val="bg1"/>
                </a:solidFill>
              </a:rPr>
              <a:t>[6] JCI Medical Solutions, "</a:t>
            </a:r>
            <a:r>
              <a:rPr lang="en-US" sz="1200" err="1">
                <a:solidFill>
                  <a:schemeClr val="bg1"/>
                </a:solidFill>
              </a:rPr>
              <a:t>Omnichair</a:t>
            </a:r>
            <a:r>
              <a:rPr lang="en-US" sz="1200">
                <a:solidFill>
                  <a:schemeClr val="bg1"/>
                </a:solidFill>
              </a:rPr>
              <a:t>," omnia-</a:t>
            </a:r>
            <a:r>
              <a:rPr lang="en-US" sz="1200" err="1">
                <a:solidFill>
                  <a:schemeClr val="bg1"/>
                </a:solidFill>
              </a:rPr>
              <a:t>health.com</a:t>
            </a:r>
            <a:r>
              <a:rPr lang="en-US" sz="1200">
                <a:solidFill>
                  <a:schemeClr val="bg1"/>
                </a:solidFill>
              </a:rPr>
              <a:t>. https://</a:t>
            </a:r>
            <a:r>
              <a:rPr lang="en-US" sz="1200" err="1">
                <a:solidFill>
                  <a:schemeClr val="bg1"/>
                </a:solidFill>
              </a:rPr>
              <a:t>www.omnia-health.com</a:t>
            </a:r>
            <a:r>
              <a:rPr lang="en-US" sz="1200">
                <a:solidFill>
                  <a:schemeClr val="bg1"/>
                </a:solidFill>
              </a:rPr>
              <a:t>/product/</a:t>
            </a:r>
            <a:r>
              <a:rPr lang="en-US" sz="1200" err="1">
                <a:solidFill>
                  <a:schemeClr val="bg1"/>
                </a:solidFill>
              </a:rPr>
              <a:t>omnichair</a:t>
            </a:r>
            <a:r>
              <a:rPr lang="en-US" sz="1200">
                <a:solidFill>
                  <a:schemeClr val="bg1"/>
                </a:solidFill>
              </a:rPr>
              <a:t>/</a:t>
            </a:r>
          </a:p>
          <a:p>
            <a:pPr marL="285750" indent="-285750">
              <a:buClr>
                <a:srgbClr val="FFFFFF"/>
              </a:buClr>
            </a:pPr>
            <a:r>
              <a:rPr lang="en-US" sz="1200">
                <a:solidFill>
                  <a:schemeClr val="bg1"/>
                </a:solidFill>
              </a:rPr>
              <a:t>[7] L. Anderson, "A Mobility Aid May Be the Ticket to RA Freedom." </a:t>
            </a:r>
            <a:r>
              <a:rPr lang="en-US" sz="1200" err="1">
                <a:solidFill>
                  <a:schemeClr val="bg1"/>
                </a:solidFill>
              </a:rPr>
              <a:t>Healthcentral.com</a:t>
            </a:r>
            <a:r>
              <a:rPr lang="en-US" sz="1200">
                <a:solidFill>
                  <a:schemeClr val="bg1"/>
                </a:solidFill>
              </a:rPr>
              <a:t>. https://</a:t>
            </a:r>
            <a:r>
              <a:rPr lang="en-US" sz="1200" err="1">
                <a:solidFill>
                  <a:schemeClr val="bg1"/>
                </a:solidFill>
              </a:rPr>
              <a:t>www.healthcentral.com</a:t>
            </a:r>
            <a:r>
              <a:rPr lang="en-US" sz="1200">
                <a:solidFill>
                  <a:schemeClr val="bg1"/>
                </a:solidFill>
              </a:rPr>
              <a:t>/article/mobility-aid-your-next-step-to-freedom-with-rheumatoid-arthritis</a:t>
            </a:r>
          </a:p>
          <a:p>
            <a:pPr marL="285750" indent="-285750">
              <a:buClr>
                <a:srgbClr val="FFFFFF"/>
              </a:buClr>
            </a:pPr>
            <a:r>
              <a:rPr lang="en-US" sz="1200">
                <a:solidFill>
                  <a:schemeClr val="bg1"/>
                </a:solidFill>
              </a:rPr>
              <a:t>[8] Physicians Committee for Responsible Medicine, “PRIM&amp;R22.” pcrm.org. https://www.pcrm.org/sites/default/files/ICNM2018.jpg</a:t>
            </a:r>
          </a:p>
          <a:p>
            <a:pPr marL="285750" indent="-285750">
              <a:buClr>
                <a:srgbClr val="FFFFFF"/>
              </a:buClr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Clr>
                <a:srgbClr val="FFFFFF"/>
              </a:buClr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2187"/>
      </p:ext>
    </p:extLst>
  </p:cSld>
  <p:clrMapOvr>
    <a:masterClrMapping/>
  </p:clrMapOvr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182A2E"/>
      </a:dk1>
      <a:lt1>
        <a:srgbClr val="FFFFFF"/>
      </a:lt1>
      <a:dk2>
        <a:srgbClr val="182A2E"/>
      </a:dk2>
      <a:lt2>
        <a:srgbClr val="DADEE7"/>
      </a:lt2>
      <a:accent1>
        <a:srgbClr val="00C2D4"/>
      </a:accent1>
      <a:accent2>
        <a:srgbClr val="0DBAFF"/>
      </a:accent2>
      <a:accent3>
        <a:srgbClr val="BB63C9"/>
      </a:accent3>
      <a:accent4>
        <a:srgbClr val="FA3131"/>
      </a:accent4>
      <a:accent5>
        <a:srgbClr val="FFC500"/>
      </a:accent5>
      <a:accent6>
        <a:srgbClr val="95D346"/>
      </a:accent6>
      <a:hlink>
        <a:srgbClr val="182A2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Ganymede template</vt:lpstr>
      <vt:lpstr>Omnidirectional Wheelchair  &amp;   Learning Simulator (OWLS)</vt:lpstr>
      <vt:lpstr>     Problem  </vt:lpstr>
      <vt:lpstr>Solution</vt:lpstr>
      <vt:lpstr>PowerPoint Presentation</vt:lpstr>
      <vt:lpstr>Audience</vt:lpstr>
      <vt:lpstr>Marketing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Trainer for Assistive Vehicles (STAV)</dc:title>
  <cp:revision>3</cp:revision>
  <dcterms:modified xsi:type="dcterms:W3CDTF">2023-01-25T19:52:19Z</dcterms:modified>
</cp:coreProperties>
</file>